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1"/>
  </p:notesMasterIdLst>
  <p:handoutMasterIdLst>
    <p:handoutMasterId r:id="rId22"/>
  </p:handoutMasterIdLst>
  <p:sldIdLst>
    <p:sldId id="315" r:id="rId5"/>
    <p:sldId id="266" r:id="rId6"/>
    <p:sldId id="316" r:id="rId7"/>
    <p:sldId id="331" r:id="rId8"/>
    <p:sldId id="321" r:id="rId9"/>
    <p:sldId id="333" r:id="rId10"/>
    <p:sldId id="322" r:id="rId11"/>
    <p:sldId id="320" r:id="rId12"/>
    <p:sldId id="332" r:id="rId13"/>
    <p:sldId id="326" r:id="rId14"/>
    <p:sldId id="327" r:id="rId15"/>
    <p:sldId id="329" r:id="rId16"/>
    <p:sldId id="328" r:id="rId17"/>
    <p:sldId id="310" r:id="rId18"/>
    <p:sldId id="330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709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altyngylymstudy@gmail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juz50.onlin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Алгоритмдердің</a:t>
            </a:r>
            <a:r>
              <a:rPr lang="ru-RU" sz="2800" dirty="0"/>
              <a:t> </a:t>
            </a:r>
            <a:r>
              <a:rPr lang="ru-RU" sz="2800" dirty="0" err="1"/>
              <a:t>әртүрлі</a:t>
            </a:r>
            <a:r>
              <a:rPr lang="ru-RU" sz="2800" dirty="0"/>
              <a:t> </a:t>
            </a:r>
            <a:r>
              <a:rPr lang="ru-RU" sz="2800" dirty="0" err="1"/>
              <a:t>құрылымдарын</a:t>
            </a:r>
            <a:r>
              <a:rPr lang="ru-RU" sz="2800" dirty="0"/>
              <a:t> </a:t>
            </a:r>
            <a:r>
              <a:rPr lang="ru-RU" sz="2800" dirty="0" err="1"/>
              <a:t>бағдарламалау</a:t>
            </a:r>
            <a:r>
              <a:rPr lang="ru-RU" sz="2800" dirty="0"/>
              <a:t>»</a:t>
            </a:r>
            <a:br>
              <a:rPr lang="ru-RU" sz="2800" dirty="0"/>
            </a:b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Цикл</a:t>
            </a:r>
            <a:r>
              <a:rPr lang="kk-KZ" dirty="0"/>
              <a:t>ің түрлері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47F077-7206-6675-5836-53B138EF4ADF}"/>
              </a:ext>
            </a:extLst>
          </p:cNvPr>
          <p:cNvSpPr txBox="1"/>
          <p:nvPr/>
        </p:nvSpPr>
        <p:spPr>
          <a:xfrm>
            <a:off x="1458686" y="2365606"/>
            <a:ext cx="100137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әрекеттер</a:t>
            </a:r>
            <a:r>
              <a:rPr lang="ru-RU" dirty="0"/>
              <a:t> </a:t>
            </a:r>
            <a:r>
              <a:rPr lang="ru-RU" dirty="0" err="1"/>
              <a:t>жиынтығын</a:t>
            </a:r>
            <a:r>
              <a:rPr lang="ru-RU" dirty="0"/>
              <a:t> </a:t>
            </a:r>
            <a:r>
              <a:rPr lang="ru-RU" b="1" dirty="0" err="1"/>
              <a:t>қайта-қайта</a:t>
            </a:r>
            <a:r>
              <a:rPr lang="ru-RU" b="1" dirty="0"/>
              <a:t> </a:t>
            </a:r>
            <a:r>
              <a:rPr lang="ru-RU" b="1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36BEB1-4A3C-49BE-A42F-77AF8DE73E85}"/>
              </a:ext>
            </a:extLst>
          </p:cNvPr>
          <p:cNvSpPr txBox="1"/>
          <p:nvPr/>
        </p:nvSpPr>
        <p:spPr>
          <a:xfrm>
            <a:off x="1153886" y="3505592"/>
            <a:ext cx="6204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for </a:t>
            </a:r>
            <a:r>
              <a:rPr lang="ru-RU" b="1" dirty="0" err="1"/>
              <a:t>циклі</a:t>
            </a:r>
            <a:endParaRPr lang="ru-KZ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AA56E-3427-27C7-12C1-50D9D54FC17A}"/>
              </a:ext>
            </a:extLst>
          </p:cNvPr>
          <p:cNvSpPr txBox="1"/>
          <p:nvPr/>
        </p:nvSpPr>
        <p:spPr>
          <a:xfrm>
            <a:off x="1110343" y="404502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1; i &lt;= 5; i++) {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i &lt;&lt; " ";</a:t>
            </a:r>
          </a:p>
          <a:p>
            <a:r>
              <a:rPr lang="ru-KZ" dirty="0"/>
              <a:t>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795415-DA29-9A31-F2BC-FB076C0777EE}"/>
              </a:ext>
            </a:extLst>
          </p:cNvPr>
          <p:cNvSpPr txBox="1"/>
          <p:nvPr/>
        </p:nvSpPr>
        <p:spPr>
          <a:xfrm>
            <a:off x="5127171" y="3179019"/>
            <a:ext cx="6204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while </a:t>
            </a:r>
            <a:r>
              <a:rPr lang="ru-RU" b="1" dirty="0" err="1"/>
              <a:t>циклі</a:t>
            </a:r>
            <a:endParaRPr lang="ru-KZ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9E360-F245-E8EB-3938-E9CBE72635F5}"/>
              </a:ext>
            </a:extLst>
          </p:cNvPr>
          <p:cNvSpPr txBox="1"/>
          <p:nvPr/>
        </p:nvSpPr>
        <p:spPr>
          <a:xfrm>
            <a:off x="5116286" y="371360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i = 1;</a:t>
            </a:r>
          </a:p>
          <a:p>
            <a:r>
              <a:rPr lang="ru-KZ" dirty="0" err="1"/>
              <a:t>while</a:t>
            </a:r>
            <a:r>
              <a:rPr lang="ru-KZ" dirty="0"/>
              <a:t> (i &lt;= 5) {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i &lt;&lt; " ";</a:t>
            </a:r>
          </a:p>
          <a:p>
            <a:r>
              <a:rPr lang="ru-KZ" dirty="0"/>
              <a:t>    i++;</a:t>
            </a:r>
          </a:p>
          <a:p>
            <a:r>
              <a:rPr lang="ru-KZ" dirty="0"/>
              <a:t>}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88B55F9-A0B3-8EF3-E0AA-823EB3A569B8}"/>
              </a:ext>
            </a:extLst>
          </p:cNvPr>
          <p:cNvSpPr txBox="1"/>
          <p:nvPr/>
        </p:nvSpPr>
        <p:spPr>
          <a:xfrm>
            <a:off x="8131624" y="2874219"/>
            <a:ext cx="6204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do-while </a:t>
            </a:r>
            <a:r>
              <a:rPr lang="ru-RU" b="1" dirty="0" err="1"/>
              <a:t>циклі</a:t>
            </a:r>
            <a:endParaRPr lang="ru-KZ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61BEE4-3FA0-CDFB-54BE-57701B9F7E40}"/>
              </a:ext>
            </a:extLst>
          </p:cNvPr>
          <p:cNvSpPr txBox="1"/>
          <p:nvPr/>
        </p:nvSpPr>
        <p:spPr>
          <a:xfrm>
            <a:off x="8101691" y="3321707"/>
            <a:ext cx="716824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i = 1;</a:t>
            </a:r>
          </a:p>
          <a:p>
            <a:r>
              <a:rPr lang="ru-KZ" dirty="0" err="1"/>
              <a:t>do</a:t>
            </a:r>
            <a:r>
              <a:rPr lang="ru-KZ" dirty="0"/>
              <a:t> {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i &lt;&lt; " ";</a:t>
            </a:r>
          </a:p>
          <a:p>
            <a:r>
              <a:rPr lang="ru-KZ" dirty="0"/>
              <a:t>    i++;</a:t>
            </a:r>
          </a:p>
          <a:p>
            <a:r>
              <a:rPr lang="ru-KZ" dirty="0"/>
              <a:t>} </a:t>
            </a:r>
            <a:r>
              <a:rPr lang="ru-KZ" dirty="0" err="1"/>
              <a:t>while</a:t>
            </a:r>
            <a:r>
              <a:rPr lang="ru-KZ" dirty="0"/>
              <a:t> (i &lt;= 5);</a:t>
            </a:r>
          </a:p>
        </p:txBody>
      </p:sp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Құрама</a:t>
            </a:r>
            <a:r>
              <a:rPr lang="ru-RU" dirty="0"/>
              <a:t> </a:t>
            </a:r>
            <a:r>
              <a:rPr lang="ru-RU" dirty="0" err="1"/>
              <a:t>құрылымдар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8258C3C-F515-086F-8BDD-4523E2DB3B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3091543"/>
            <a:ext cx="6441412" cy="288035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1; </a:t>
            </a:r>
            <a:r>
              <a:rPr lang="en-US" dirty="0" err="1"/>
              <a:t>i</a:t>
            </a:r>
            <a:r>
              <a:rPr lang="en-US" dirty="0"/>
              <a:t> &lt;= 10;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  if (</a:t>
            </a:r>
            <a:r>
              <a:rPr lang="en-US" dirty="0" err="1"/>
              <a:t>i</a:t>
            </a:r>
            <a:r>
              <a:rPr lang="en-US" dirty="0"/>
              <a:t> % 2 == 0)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i</a:t>
            </a:r>
            <a:r>
              <a:rPr lang="en-US" dirty="0"/>
              <a:t> &lt;&lt; " — </a:t>
            </a:r>
            <a:r>
              <a:rPr lang="ru-RU" dirty="0" err="1"/>
              <a:t>жұп</a:t>
            </a:r>
            <a:r>
              <a:rPr lang="ru-RU" dirty="0"/>
              <a:t>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else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i</a:t>
            </a:r>
            <a:r>
              <a:rPr lang="en-US" dirty="0"/>
              <a:t> &lt;&lt; " — </a:t>
            </a:r>
            <a:r>
              <a:rPr lang="ru-RU" dirty="0" err="1"/>
              <a:t>тақ</a:t>
            </a:r>
            <a:r>
              <a:rPr lang="ru-RU" dirty="0"/>
              <a:t>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}</a:t>
            </a:r>
            <a:endParaRPr lang="ru-K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40C871-DB10-B234-2BB0-5344DDDCBFC1}"/>
              </a:ext>
            </a:extLst>
          </p:cNvPr>
          <p:cNvSpPr txBox="1"/>
          <p:nvPr/>
        </p:nvSpPr>
        <p:spPr>
          <a:xfrm>
            <a:off x="1262743" y="2409149"/>
            <a:ext cx="110381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Циклдер</a:t>
            </a:r>
            <a:r>
              <a:rPr lang="ru-RU" dirty="0"/>
              <a:t> мен </a:t>
            </a:r>
            <a:r>
              <a:rPr lang="ru-RU" dirty="0" err="1"/>
              <a:t>шарттарды</a:t>
            </a:r>
            <a:r>
              <a:rPr lang="ru-RU" dirty="0"/>
              <a:t> </a:t>
            </a:r>
            <a:r>
              <a:rPr lang="ru-RU" b="1" dirty="0" err="1"/>
              <a:t>бірінің</a:t>
            </a:r>
            <a:r>
              <a:rPr lang="ru-RU" b="1" dirty="0"/>
              <a:t> </a:t>
            </a:r>
            <a:r>
              <a:rPr lang="ru-RU" b="1" dirty="0" err="1"/>
              <a:t>ішінде</a:t>
            </a:r>
            <a:r>
              <a:rPr lang="ru-RU" b="1" dirty="0"/>
              <a:t> </a:t>
            </a:r>
            <a:r>
              <a:rPr lang="ru-RU" b="1" dirty="0" err="1"/>
              <a:t>бірі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AD2B097-086C-68DF-4D32-DA64E5D87156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416385330"/>
              </p:ext>
            </p:extLst>
          </p:nvPr>
        </p:nvGraphicFramePr>
        <p:xfrm>
          <a:off x="4495800" y="130167"/>
          <a:ext cx="7053261" cy="6228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71650">
                  <a:extLst>
                    <a:ext uri="{9D8B030D-6E8A-4147-A177-3AD203B41FA5}">
                      <a16:colId xmlns:a16="http://schemas.microsoft.com/office/drawing/2014/main" val="1970277155"/>
                    </a:ext>
                  </a:extLst>
                </a:gridCol>
                <a:gridCol w="1760537">
                  <a:extLst>
                    <a:ext uri="{9D8B030D-6E8A-4147-A177-3AD203B41FA5}">
                      <a16:colId xmlns:a16="http://schemas.microsoft.com/office/drawing/2014/main" val="4096969643"/>
                    </a:ext>
                  </a:extLst>
                </a:gridCol>
                <a:gridCol w="1760537">
                  <a:extLst>
                    <a:ext uri="{9D8B030D-6E8A-4147-A177-3AD203B41FA5}">
                      <a16:colId xmlns:a16="http://schemas.microsoft.com/office/drawing/2014/main" val="2937288893"/>
                    </a:ext>
                  </a:extLst>
                </a:gridCol>
                <a:gridCol w="1760537">
                  <a:extLst>
                    <a:ext uri="{9D8B030D-6E8A-4147-A177-3AD203B41FA5}">
                      <a16:colId xmlns:a16="http://schemas.microsoft.com/office/drawing/2014/main" val="72162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/>
                        <a:t>Тип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Сипаттамасы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Жады көлемі (байт)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Диапазоны (мән аралығы)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613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/>
                        <a:t>bool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Логикалық тип (</a:t>
                      </a:r>
                      <a:r>
                        <a:rPr lang="en-US" sz="1200"/>
                        <a:t>true / false)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/>
                        <a:t>false (0), true (1)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391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Char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Символдық тип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-128-ден 127 дейін (</a:t>
                      </a:r>
                      <a:r>
                        <a:rPr lang="en-US" sz="1200"/>
                        <a:t>signed)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8573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unsigned char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Теріс емес символдық тип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0-ден 255 дейін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7128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Short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Қысқа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-32,768 – 32,767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909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unsigned short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Теріс емес қысқа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0 – 65,535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4286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-2,147,483,648 – 2,147,483,647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812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unsigned 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Теріс емес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0 – 4,294,967,295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350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Long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Ұзын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4 немесе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Платформаға байланысты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2123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unsigned long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Теріс емес ұзын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4 немесе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0 – үлкен мән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724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long </a:t>
                      </a:r>
                      <a:r>
                        <a:rPr lang="en-US" sz="1200" dirty="0" err="1"/>
                        <a:t>long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Өте ұзын бүтін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-9 квинтиллион – 9 квинтиллион (±2⁶³)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090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Float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Нақты сандар (32-бит)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~ ±3.4 × 10³⁸, дәлдік: ~6–7 таңба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8247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Нақты сандар (64-бит)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~ ±1.7 × 10³⁰⁸, дәлдік: ~15 таңба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7125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/>
                        <a:t>long 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/>
                        <a:t>Ұзартылған нақты сан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200" dirty="0"/>
                        <a:t>8 – 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err="1"/>
                        <a:t>Жүйеге</a:t>
                      </a:r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байланысты</a:t>
                      </a:r>
                      <a:endParaRPr lang="ru-RU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745203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900553D-4D18-BDCD-E6BB-ED48373F0BCB}"/>
              </a:ext>
            </a:extLst>
          </p:cNvPr>
          <p:cNvSpPr txBox="1"/>
          <p:nvPr/>
        </p:nvSpPr>
        <p:spPr>
          <a:xfrm>
            <a:off x="435913" y="2690336"/>
            <a:ext cx="71519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age</a:t>
            </a:r>
            <a:r>
              <a:rPr lang="ru-KZ" dirty="0"/>
              <a:t> = 20;</a:t>
            </a:r>
          </a:p>
          <a:p>
            <a:r>
              <a:rPr lang="ru-KZ" dirty="0" err="1"/>
              <a:t>float</a:t>
            </a:r>
            <a:r>
              <a:rPr lang="ru-KZ" dirty="0"/>
              <a:t> </a:t>
            </a:r>
            <a:r>
              <a:rPr lang="ru-KZ" dirty="0" err="1"/>
              <a:t>height</a:t>
            </a:r>
            <a:r>
              <a:rPr lang="ru-KZ" dirty="0"/>
              <a:t> = 1.75;</a:t>
            </a:r>
          </a:p>
          <a:p>
            <a:r>
              <a:rPr lang="ru-KZ" dirty="0" err="1"/>
              <a:t>char</a:t>
            </a:r>
            <a:r>
              <a:rPr lang="ru-KZ" dirty="0"/>
              <a:t> </a:t>
            </a:r>
            <a:r>
              <a:rPr lang="ru-KZ" dirty="0" err="1"/>
              <a:t>grade</a:t>
            </a:r>
            <a:r>
              <a:rPr lang="ru-KZ" dirty="0"/>
              <a:t> = 'A';</a:t>
            </a:r>
          </a:p>
          <a:p>
            <a:r>
              <a:rPr lang="ru-KZ" dirty="0" err="1"/>
              <a:t>bool</a:t>
            </a:r>
            <a:r>
              <a:rPr lang="ru-KZ" dirty="0"/>
              <a:t> </a:t>
            </a:r>
            <a:r>
              <a:rPr lang="ru-KZ" dirty="0" err="1"/>
              <a:t>isPassed</a:t>
            </a:r>
            <a:r>
              <a:rPr lang="ru-KZ" dirty="0"/>
              <a:t> = </a:t>
            </a:r>
            <a:r>
              <a:rPr lang="ru-KZ" dirty="0" err="1"/>
              <a:t>true</a:t>
            </a:r>
            <a:r>
              <a:rPr lang="ru-KZ" dirty="0"/>
              <a:t>;</a:t>
            </a:r>
          </a:p>
          <a:p>
            <a:r>
              <a:rPr lang="ru-KZ" dirty="0" err="1"/>
              <a:t>string</a:t>
            </a:r>
            <a:r>
              <a:rPr lang="ru-KZ" dirty="0"/>
              <a:t> </a:t>
            </a:r>
            <a:r>
              <a:rPr lang="ru-KZ" dirty="0" err="1"/>
              <a:t>name</a:t>
            </a:r>
            <a:r>
              <a:rPr lang="ru-KZ" dirty="0"/>
              <a:t> = "</a:t>
            </a:r>
            <a:r>
              <a:rPr lang="ru-KZ" dirty="0" err="1"/>
              <a:t>Жанерке</a:t>
            </a:r>
            <a:r>
              <a:rPr lang="ru-KZ" dirty="0"/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1705839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983B0-52C9-FDDC-D527-1228484BB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348D47-0E7E-1DCF-6032-7CEDC8B2E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Мысал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3BECA7-30B3-C170-5418-8EB547B77301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83289-75EB-3FE2-6665-91576B307628}"/>
              </a:ext>
            </a:extLst>
          </p:cNvPr>
          <p:cNvSpPr txBox="1"/>
          <p:nvPr/>
        </p:nvSpPr>
        <p:spPr>
          <a:xfrm>
            <a:off x="3494315" y="151652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chemeClr val="bg1"/>
                </a:solidFill>
              </a:rPr>
              <a:t>Есеп</a:t>
            </a:r>
            <a:r>
              <a:rPr lang="ru-RU" dirty="0">
                <a:solidFill>
                  <a:schemeClr val="bg1"/>
                </a:solidFill>
              </a:rPr>
              <a:t>: 1-ден 100-ге </a:t>
            </a:r>
            <a:r>
              <a:rPr lang="ru-RU" dirty="0" err="1">
                <a:solidFill>
                  <a:schemeClr val="bg1"/>
                </a:solidFill>
              </a:rPr>
              <a:t>дейінгі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сандардың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қосындысын</a:t>
            </a:r>
            <a:r>
              <a:rPr lang="ru-RU" dirty="0">
                <a:solidFill>
                  <a:schemeClr val="bg1"/>
                </a:solidFill>
              </a:rPr>
              <a:t> табу</a:t>
            </a:r>
            <a:endParaRPr lang="ru-KZ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407D46-A969-6969-5587-81112346928B}"/>
              </a:ext>
            </a:extLst>
          </p:cNvPr>
          <p:cNvSpPr txBox="1"/>
          <p:nvPr/>
        </p:nvSpPr>
        <p:spPr>
          <a:xfrm>
            <a:off x="1535371" y="2690336"/>
            <a:ext cx="760862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000" dirty="0" err="1"/>
              <a:t>int</a:t>
            </a:r>
            <a:r>
              <a:rPr lang="ru-KZ" sz="2000" dirty="0"/>
              <a:t> </a:t>
            </a:r>
            <a:r>
              <a:rPr lang="ru-KZ" sz="2000" dirty="0" err="1"/>
              <a:t>sum</a:t>
            </a:r>
            <a:r>
              <a:rPr lang="ru-KZ" sz="2000" dirty="0"/>
              <a:t> = 0;</a:t>
            </a:r>
          </a:p>
          <a:p>
            <a:r>
              <a:rPr lang="ru-KZ" sz="2000" dirty="0" err="1"/>
              <a:t>for</a:t>
            </a:r>
            <a:r>
              <a:rPr lang="ru-KZ" sz="2000" dirty="0"/>
              <a:t> (</a:t>
            </a:r>
            <a:r>
              <a:rPr lang="ru-KZ" sz="2000" dirty="0" err="1"/>
              <a:t>int</a:t>
            </a:r>
            <a:r>
              <a:rPr lang="ru-KZ" sz="2000" dirty="0"/>
              <a:t> i = 1; i &lt;= 100; i++) {</a:t>
            </a:r>
          </a:p>
          <a:p>
            <a:r>
              <a:rPr lang="ru-KZ" sz="2000" dirty="0"/>
              <a:t>    </a:t>
            </a:r>
            <a:r>
              <a:rPr lang="ru-KZ" sz="2000" dirty="0" err="1"/>
              <a:t>sum</a:t>
            </a:r>
            <a:r>
              <a:rPr lang="ru-KZ" sz="2000" dirty="0"/>
              <a:t> += i;</a:t>
            </a:r>
          </a:p>
          <a:p>
            <a:r>
              <a:rPr lang="ru-KZ" sz="2000" dirty="0"/>
              <a:t>}</a:t>
            </a:r>
          </a:p>
          <a:p>
            <a:r>
              <a:rPr lang="ru-KZ" sz="2000" dirty="0" err="1"/>
              <a:t>cout</a:t>
            </a:r>
            <a:r>
              <a:rPr lang="ru-KZ" sz="2000" dirty="0"/>
              <a:t> &lt;&lt; "</a:t>
            </a:r>
            <a:r>
              <a:rPr lang="ru-KZ" sz="2000" dirty="0" err="1"/>
              <a:t>Қосынды</a:t>
            </a:r>
            <a:r>
              <a:rPr lang="ru-KZ" sz="2000" dirty="0"/>
              <a:t>: " &lt;&lt; </a:t>
            </a:r>
            <a:r>
              <a:rPr lang="ru-KZ" sz="2000" dirty="0" err="1"/>
              <a:t>sum</a:t>
            </a:r>
            <a:r>
              <a:rPr lang="ru-KZ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56986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4B5C52-42DE-0996-1B04-08D6DC327169}"/>
              </a:ext>
            </a:extLst>
          </p:cNvPr>
          <p:cNvSpPr txBox="1"/>
          <p:nvPr/>
        </p:nvSpPr>
        <p:spPr>
          <a:xfrm>
            <a:off x="587830" y="63685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66F5C0B-3311-1C56-1453-7042AC574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30" y="0"/>
            <a:ext cx="10821805" cy="608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7B57D4-1056-1B8D-3091-424AA0FFE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457" y="364943"/>
            <a:ext cx="10994571" cy="61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709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altyngylymstudy@gmail.com</a:t>
            </a:r>
            <a:endParaRPr lang="en-US" dirty="0"/>
          </a:p>
          <a:p>
            <a:r>
              <a:rPr lang="en-US" dirty="0">
                <a:hlinkClick r:id="rId4"/>
              </a:rPr>
              <a:t>http://juz50.online/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EAC1E9-1DDA-08E1-E215-2F732594F775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/>
              <a:t>Алгоритм — </a:t>
            </a:r>
            <a:r>
              <a:rPr lang="ru-RU" dirty="0" err="1"/>
              <a:t>қойылған</a:t>
            </a:r>
            <a:r>
              <a:rPr lang="ru-RU" dirty="0"/>
              <a:t> </a:t>
            </a:r>
            <a:r>
              <a:rPr lang="ru-RU" dirty="0" err="1"/>
              <a:t>есепті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,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ретпен</a:t>
            </a:r>
            <a:r>
              <a:rPr lang="ru-RU" dirty="0"/>
              <a:t> </a:t>
            </a:r>
            <a:r>
              <a:rPr lang="ru-RU" dirty="0" err="1"/>
              <a:t>орындалатын</a:t>
            </a:r>
            <a:r>
              <a:rPr lang="ru-RU" dirty="0"/>
              <a:t> </a:t>
            </a:r>
            <a:r>
              <a:rPr lang="ru-RU" dirty="0" err="1"/>
              <a:t>командалар</a:t>
            </a:r>
            <a:r>
              <a:rPr lang="ru-RU" dirty="0"/>
              <a:t> </a:t>
            </a:r>
            <a:r>
              <a:rPr lang="ru-RU" dirty="0" err="1"/>
              <a:t>тізбегі</a:t>
            </a:r>
            <a:r>
              <a:rPr lang="ru-RU" dirty="0"/>
              <a:t>.</a:t>
            </a:r>
          </a:p>
          <a:p>
            <a:r>
              <a:rPr lang="ru-RU" dirty="0" err="1"/>
              <a:t>Бағдарламалау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алгоритмдер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b="1" dirty="0" err="1"/>
              <a:t>құрылымдар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құрылымдар</a:t>
            </a:r>
            <a:r>
              <a:rPr lang="ru-RU" dirty="0"/>
              <a:t> </a:t>
            </a:r>
            <a:r>
              <a:rPr lang="ru-RU" dirty="0" err="1"/>
              <a:t>есептің</a:t>
            </a:r>
            <a:r>
              <a:rPr lang="ru-RU" dirty="0"/>
              <a:t> </a:t>
            </a:r>
            <a:r>
              <a:rPr lang="ru-RU" dirty="0" err="1"/>
              <a:t>логикасына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таңдалады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шешім</a:t>
            </a:r>
            <a:r>
              <a:rPr lang="ru-RU" dirty="0"/>
              <a:t> </a:t>
            </a:r>
            <a:r>
              <a:rPr lang="ru-RU" dirty="0" err="1"/>
              <a:t>шығаруға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3B2A0C-8671-C00C-8D0F-5C00F34BA5C0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</a:t>
            </a:r>
            <a:r>
              <a:rPr lang="ru-RU" dirty="0"/>
              <a:t>Алгоритм </a:t>
            </a:r>
            <a:r>
              <a:rPr lang="ru-RU" dirty="0" err="1"/>
              <a:t>құрылымдарының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KZ" dirty="0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61B11C38-9E04-1374-BF9F-87DFC6113274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794422979"/>
              </p:ext>
            </p:extLst>
          </p:nvPr>
        </p:nvGraphicFramePr>
        <p:xfrm>
          <a:off x="4979993" y="1513313"/>
          <a:ext cx="6172200" cy="2560320"/>
        </p:xfrm>
        <a:graphic>
          <a:graphicData uri="http://schemas.openxmlformats.org/drawingml/2006/table">
            <a:tbl>
              <a:tblPr/>
              <a:tblGrid>
                <a:gridCol w="3086100">
                  <a:extLst>
                    <a:ext uri="{9D8B030D-6E8A-4147-A177-3AD203B41FA5}">
                      <a16:colId xmlns:a16="http://schemas.microsoft.com/office/drawing/2014/main" val="3627658976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6621440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Құрылым 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Түсіндірме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39988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1. </a:t>
                      </a:r>
                      <a:r>
                        <a:rPr lang="ru-RU" dirty="0" err="1"/>
                        <a:t>Сызықтық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Командалар бірінен кейін бірі орындалады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374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2. </a:t>
                      </a:r>
                      <a:r>
                        <a:rPr lang="ru-RU" dirty="0" err="1"/>
                        <a:t>Тармақталған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Шартқа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байланысты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әртүрлі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жолмен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орындалады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842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3. </a:t>
                      </a:r>
                      <a:r>
                        <a:rPr lang="ru-RU" dirty="0" err="1"/>
                        <a:t>Циклдік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Қайталап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орындалатын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әрекеттер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290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F9A84-EEA2-797D-C40D-EB0B52445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265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Сызықтық құрылым мысалы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AEB5F4-9928-F849-CC67-82BB3FBBEF8D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264C92-8263-D12D-1128-D211DDE91B04}"/>
              </a:ext>
            </a:extLst>
          </p:cNvPr>
          <p:cNvSpPr txBox="1"/>
          <p:nvPr/>
        </p:nvSpPr>
        <p:spPr>
          <a:xfrm>
            <a:off x="1151467" y="2366201"/>
            <a:ext cx="107357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ru-RU" dirty="0" err="1"/>
              <a:t>құрылымда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операторлар</a:t>
            </a:r>
            <a:r>
              <a:rPr lang="ru-RU" dirty="0"/>
              <a:t> </a:t>
            </a:r>
            <a:r>
              <a:rPr lang="ru-RU" dirty="0" err="1"/>
              <a:t>ретімен</a:t>
            </a:r>
            <a:r>
              <a:rPr lang="ru-RU" dirty="0"/>
              <a:t> </a:t>
            </a:r>
            <a:r>
              <a:rPr lang="ru-RU" dirty="0" err="1"/>
              <a:t>орындалады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алгоритм </a:t>
            </a:r>
            <a:r>
              <a:rPr lang="ru-RU" dirty="0" err="1"/>
              <a:t>түрі</a:t>
            </a:r>
            <a:r>
              <a:rPr lang="ru-RU" dirty="0"/>
              <a:t>.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99958-4F2F-840E-9E1A-CC9C4DDB31DD}"/>
              </a:ext>
            </a:extLst>
          </p:cNvPr>
          <p:cNvSpPr txBox="1"/>
          <p:nvPr/>
        </p:nvSpPr>
        <p:spPr>
          <a:xfrm>
            <a:off x="1303864" y="3370703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#include &lt;iostream&gt;</a:t>
            </a:r>
          </a:p>
          <a:p>
            <a:r>
              <a:rPr lang="en-US" dirty="0"/>
              <a:t>using namespace std;</a:t>
            </a:r>
          </a:p>
          <a:p>
            <a:endParaRPr lang="en-US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  int a = 5, b = 7;</a:t>
            </a:r>
          </a:p>
          <a:p>
            <a:r>
              <a:rPr lang="en-US" dirty="0"/>
              <a:t>    int sum = a + b;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Қосынды</a:t>
            </a:r>
            <a:r>
              <a:rPr lang="ru-RU" dirty="0"/>
              <a:t>: " &lt;&lt; </a:t>
            </a:r>
            <a:r>
              <a:rPr lang="en-US" dirty="0"/>
              <a:t>sum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  <a:endParaRPr lang="ru-KZ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E91DC4-D74C-CEE2-27FC-901AEFA329B5}"/>
              </a:ext>
            </a:extLst>
          </p:cNvPr>
          <p:cNvSpPr txBox="1"/>
          <p:nvPr/>
        </p:nvSpPr>
        <p:spPr>
          <a:xfrm>
            <a:off x="6530225" y="4168989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Айнымалылар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жарияланады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Оларға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мән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меншіктеледі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Қосу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операциясы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орындалады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Нәтиже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экранға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шығарылады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B883D-DBC2-4F14-12BB-9D1856442D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Тармақталған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5529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131757"/>
            <a:ext cx="10013710" cy="1216152"/>
          </a:xfrm>
        </p:spPr>
        <p:txBody>
          <a:bodyPr/>
          <a:lstStyle/>
          <a:p>
            <a:pPr algn="ctr"/>
            <a:r>
              <a:rPr lang="ru-KZ" altLang="ru-KZ" b="0" dirty="0" err="1">
                <a:latin typeface="Arial Unicode MS"/>
              </a:rPr>
              <a:t>if</a:t>
            </a:r>
            <a:r>
              <a:rPr lang="ru-KZ" altLang="ru-KZ" sz="2400" b="0" dirty="0"/>
              <a:t> </a:t>
            </a:r>
            <a:r>
              <a:rPr lang="ru-KZ" altLang="ru-KZ" sz="2400" b="0" dirty="0" err="1"/>
              <a:t>және</a:t>
            </a:r>
            <a:r>
              <a:rPr lang="ru-KZ" altLang="ru-KZ" sz="2400" b="0" dirty="0"/>
              <a:t> </a:t>
            </a:r>
            <a:r>
              <a:rPr lang="ru-KZ" altLang="ru-KZ" b="0" dirty="0" err="1">
                <a:latin typeface="Arial Unicode MS"/>
              </a:rPr>
              <a:t>if-else</a:t>
            </a:r>
            <a:r>
              <a:rPr lang="ru-KZ" altLang="ru-KZ" sz="2400" b="0" dirty="0"/>
              <a:t> </a:t>
            </a:r>
            <a:br>
              <a:rPr lang="ru-KZ" altLang="ru-KZ" sz="60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7600" y="2286000"/>
            <a:ext cx="5098143" cy="3683000"/>
          </a:xfrm>
        </p:spPr>
        <p:txBody>
          <a:bodyPr>
            <a:normAutofit/>
          </a:bodyPr>
          <a:lstStyle/>
          <a:p>
            <a:r>
              <a:rPr lang="en-US" dirty="0"/>
              <a:t>int num;</a:t>
            </a:r>
          </a:p>
          <a:p>
            <a:r>
              <a:rPr lang="en-US" dirty="0" err="1"/>
              <a:t>cin</a:t>
            </a:r>
            <a:r>
              <a:rPr lang="en-US" dirty="0"/>
              <a:t> &gt;&gt; num;</a:t>
            </a:r>
          </a:p>
          <a:p>
            <a:r>
              <a:rPr lang="en-US" b="1" dirty="0"/>
              <a:t>if </a:t>
            </a:r>
            <a:r>
              <a:rPr lang="en-US" dirty="0"/>
              <a:t>(num &gt; 0)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Оң</a:t>
            </a:r>
            <a:r>
              <a:rPr lang="ru-RU" dirty="0"/>
              <a:t> сан";</a:t>
            </a:r>
          </a:p>
          <a:p>
            <a:r>
              <a:rPr lang="en-US" dirty="0"/>
              <a:t>else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Теріс</a:t>
            </a:r>
            <a:r>
              <a:rPr lang="ru-RU" dirty="0"/>
              <a:t> сан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нөл</a:t>
            </a:r>
            <a:r>
              <a:rPr lang="ru-RU" dirty="0"/>
              <a:t>";</a:t>
            </a:r>
            <a:endParaRPr lang="ru-KZ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170C94-903E-F113-B0F3-15787E7ADEA8}"/>
              </a:ext>
            </a:extLst>
          </p:cNvPr>
          <p:cNvSpPr txBox="1"/>
          <p:nvPr/>
        </p:nvSpPr>
        <p:spPr>
          <a:xfrm>
            <a:off x="6966855" y="2551837"/>
            <a:ext cx="6466116" cy="2550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KZ" b="1" dirty="0" err="1"/>
              <a:t>if</a:t>
            </a:r>
            <a:r>
              <a:rPr lang="ru-KZ" dirty="0"/>
              <a:t> (</a:t>
            </a:r>
            <a:r>
              <a:rPr lang="ru-KZ" dirty="0" err="1"/>
              <a:t>num</a:t>
            </a:r>
            <a:r>
              <a:rPr lang="ru-KZ" dirty="0"/>
              <a:t> &gt; 0)</a:t>
            </a:r>
          </a:p>
          <a:p>
            <a:pPr>
              <a:lnSpc>
                <a:spcPct val="150000"/>
              </a:lnSpc>
            </a:pPr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"</a:t>
            </a:r>
            <a:r>
              <a:rPr lang="ru-KZ" dirty="0" err="1"/>
              <a:t>Оң</a:t>
            </a:r>
            <a:r>
              <a:rPr lang="ru-KZ" dirty="0"/>
              <a:t>";</a:t>
            </a:r>
          </a:p>
          <a:p>
            <a:pPr>
              <a:lnSpc>
                <a:spcPct val="150000"/>
              </a:lnSpc>
            </a:pPr>
            <a:r>
              <a:rPr lang="ru-KZ" b="1" dirty="0" err="1"/>
              <a:t>else</a:t>
            </a:r>
            <a:r>
              <a:rPr lang="ru-KZ" b="1" dirty="0"/>
              <a:t> </a:t>
            </a:r>
            <a:r>
              <a:rPr lang="ru-KZ" b="1" dirty="0" err="1"/>
              <a:t>if</a:t>
            </a:r>
            <a:r>
              <a:rPr lang="ru-KZ" b="1" dirty="0"/>
              <a:t> </a:t>
            </a:r>
            <a:r>
              <a:rPr lang="ru-KZ" dirty="0"/>
              <a:t>(</a:t>
            </a:r>
            <a:r>
              <a:rPr lang="ru-KZ" dirty="0" err="1"/>
              <a:t>num</a:t>
            </a:r>
            <a:r>
              <a:rPr lang="ru-KZ" dirty="0"/>
              <a:t> &lt; 0)</a:t>
            </a:r>
          </a:p>
          <a:p>
            <a:pPr>
              <a:lnSpc>
                <a:spcPct val="150000"/>
              </a:lnSpc>
            </a:pPr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"</a:t>
            </a:r>
            <a:r>
              <a:rPr lang="ru-KZ" dirty="0" err="1"/>
              <a:t>Теріс</a:t>
            </a:r>
            <a:r>
              <a:rPr lang="ru-KZ" dirty="0"/>
              <a:t>";</a:t>
            </a:r>
          </a:p>
          <a:p>
            <a:pPr>
              <a:lnSpc>
                <a:spcPct val="150000"/>
              </a:lnSpc>
            </a:pPr>
            <a:r>
              <a:rPr lang="ru-KZ" dirty="0" err="1"/>
              <a:t>else</a:t>
            </a:r>
            <a:endParaRPr lang="ru-KZ" dirty="0"/>
          </a:p>
          <a:p>
            <a:pPr>
              <a:lnSpc>
                <a:spcPct val="150000"/>
              </a:lnSpc>
            </a:pPr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"</a:t>
            </a:r>
            <a:r>
              <a:rPr lang="ru-KZ" dirty="0" err="1"/>
              <a:t>Нөл</a:t>
            </a:r>
            <a:r>
              <a:rPr lang="ru-KZ" dirty="0"/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switch-case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9767694" cy="371855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int grade;</a:t>
            </a:r>
          </a:p>
          <a:p>
            <a:r>
              <a:rPr lang="en-US" dirty="0" err="1"/>
              <a:t>cin</a:t>
            </a:r>
            <a:r>
              <a:rPr lang="en-US" dirty="0"/>
              <a:t> &gt;&gt; grade;</a:t>
            </a:r>
          </a:p>
          <a:p>
            <a:endParaRPr lang="en-US" dirty="0"/>
          </a:p>
          <a:p>
            <a:r>
              <a:rPr lang="en-US" b="1" dirty="0"/>
              <a:t>switch</a:t>
            </a:r>
            <a:r>
              <a:rPr lang="en-US" dirty="0"/>
              <a:t> (grade) {</a:t>
            </a:r>
          </a:p>
          <a:p>
            <a:r>
              <a:rPr lang="en-US" dirty="0"/>
              <a:t>    </a:t>
            </a:r>
            <a:r>
              <a:rPr lang="en-US" b="1" dirty="0"/>
              <a:t>case</a:t>
            </a:r>
            <a:r>
              <a:rPr lang="en-US" dirty="0"/>
              <a:t> 5: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"; </a:t>
            </a:r>
            <a:r>
              <a:rPr lang="en-US" dirty="0"/>
              <a:t>break;</a:t>
            </a:r>
          </a:p>
          <a:p>
            <a:r>
              <a:rPr lang="en-US" dirty="0"/>
              <a:t>    case 4: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Жақсы</a:t>
            </a:r>
            <a:r>
              <a:rPr lang="ru-RU" dirty="0"/>
              <a:t>"; </a:t>
            </a:r>
            <a:r>
              <a:rPr lang="en-US" dirty="0"/>
              <a:t>break;</a:t>
            </a:r>
          </a:p>
          <a:p>
            <a:r>
              <a:rPr lang="en-US" dirty="0"/>
              <a:t>    case 3: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Қанағаттанарлық</a:t>
            </a:r>
            <a:r>
              <a:rPr lang="ru-RU" dirty="0"/>
              <a:t>"; </a:t>
            </a:r>
            <a:r>
              <a:rPr lang="en-US" dirty="0"/>
              <a:t>break;</a:t>
            </a:r>
          </a:p>
          <a:p>
            <a:r>
              <a:rPr lang="en-US" dirty="0"/>
              <a:t>    default: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ru-RU" dirty="0" err="1"/>
              <a:t>Қате</a:t>
            </a:r>
            <a:r>
              <a:rPr lang="ru-RU" dirty="0"/>
              <a:t> </a:t>
            </a:r>
            <a:r>
              <a:rPr lang="ru-RU" dirty="0" err="1"/>
              <a:t>баға</a:t>
            </a:r>
            <a:r>
              <a:rPr lang="ru-RU" dirty="0"/>
              <a:t>";</a:t>
            </a:r>
            <a:r>
              <a:rPr lang="ru-KZ" dirty="0"/>
              <a:t> </a:t>
            </a:r>
          </a:p>
          <a:p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7CC06-FAB9-1948-8511-56F9819FDD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Циклдік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1350774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6480</TotalTime>
  <Words>704</Words>
  <Application>Microsoft Office PowerPoint</Application>
  <PresentationFormat>Широкоэкранный</PresentationFormat>
  <Paragraphs>163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Meiryo</vt:lpstr>
      <vt:lpstr>Arial</vt:lpstr>
      <vt:lpstr>Arial Unicode MS</vt:lpstr>
      <vt:lpstr>Calibri</vt:lpstr>
      <vt:lpstr>Corbel</vt:lpstr>
      <vt:lpstr>Wingdings</vt:lpstr>
      <vt:lpstr>ShojiVTI</vt:lpstr>
      <vt:lpstr>«Алгоритмдердің әртүрлі құрылымдарын бағдарламалау»  Турарбек Ә.Т.</vt:lpstr>
      <vt:lpstr>Кіріспе</vt:lpstr>
      <vt:lpstr> Алгоритм құрылымдарының түрлері</vt:lpstr>
      <vt:lpstr>Сызықтық құрылым</vt:lpstr>
      <vt:lpstr>Сызықтық құрылым мысалы</vt:lpstr>
      <vt:lpstr>Тармақталған құрылым </vt:lpstr>
      <vt:lpstr>if және if-else   </vt:lpstr>
      <vt:lpstr>switch-case</vt:lpstr>
      <vt:lpstr>Циклдік құрылым</vt:lpstr>
      <vt:lpstr>Циклің түрлері</vt:lpstr>
      <vt:lpstr>Құрама құрылымдар</vt:lpstr>
      <vt:lpstr>Презентация PowerPoint</vt:lpstr>
      <vt:lpstr>Мысал</vt:lpstr>
      <vt:lpstr>Презентация PowerPoint</vt:lpstr>
      <vt:lpstr>Презентация PowerPoint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14</cp:revision>
  <dcterms:created xsi:type="dcterms:W3CDTF">2025-06-29T15:56:56Z</dcterms:created>
  <dcterms:modified xsi:type="dcterms:W3CDTF">2025-10-29T14:24:18Z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